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81" r:id="rId2"/>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C58"/>
    <a:srgbClr val="DEDD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43"/>
    <p:restoredTop sz="96327"/>
  </p:normalViewPr>
  <p:slideViewPr>
    <p:cSldViewPr snapToGrid="0">
      <p:cViewPr varScale="1">
        <p:scale>
          <a:sx n="75" d="100"/>
          <a:sy n="75" d="100"/>
        </p:scale>
        <p:origin x="157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n-GB"/>
              <a:t>Click to edit Master title style</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430865F-3634-154A-AA57-1AE7D86F3338}" type="datetimeFigureOut">
              <a:rPr lang="en-US" smtClean="0"/>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142081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430865F-3634-154A-AA57-1AE7D86F3338}" type="datetimeFigureOut">
              <a:rPr lang="en-US" smtClean="0"/>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4074935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430865F-3634-154A-AA57-1AE7D86F3338}" type="datetimeFigureOut">
              <a:rPr lang="en-US" smtClean="0"/>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340113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430865F-3634-154A-AA57-1AE7D86F3338}" type="datetimeFigureOut">
              <a:rPr lang="en-US" smtClean="0"/>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3878481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n-GB"/>
              <a:t>Click to edit Master title style</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430865F-3634-154A-AA57-1AE7D86F3338}" type="datetimeFigureOut">
              <a:rPr lang="en-US" smtClean="0"/>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2890316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430865F-3634-154A-AA57-1AE7D86F3338}" type="datetimeFigureOut">
              <a:rPr lang="en-US" smtClean="0"/>
              <a:t>6/27/2024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1278827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n-GB"/>
              <a:t>Click to edit Master title style</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GB"/>
              <a:t>Click to edit Master text styles</a:t>
            </a:r>
          </a:p>
        </p:txBody>
      </p:sp>
      <p:sp>
        <p:nvSpPr>
          <p:cNvPr id="4" name="Content Placeholder 3"/>
          <p:cNvSpPr>
            <a:spLocks noGrp="1"/>
          </p:cNvSpPr>
          <p:nvPr>
            <p:ph sz="half" idx="2"/>
          </p:nvPr>
        </p:nvSpPr>
        <p:spPr>
          <a:xfrm>
            <a:off x="736456" y="2761381"/>
            <a:ext cx="4523137" cy="40615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GB"/>
              <a:t>Click to 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430865F-3634-154A-AA57-1AE7D86F3338}" type="datetimeFigureOut">
              <a:rPr lang="en-US" smtClean="0"/>
              <a:t>6/27/2024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2689757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430865F-3634-154A-AA57-1AE7D86F3338}" type="datetimeFigureOut">
              <a:rPr lang="en-US" smtClean="0"/>
              <a:t>6/27/2024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3394881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30865F-3634-154A-AA57-1AE7D86F3338}" type="datetimeFigureOut">
              <a:rPr lang="en-US" smtClean="0"/>
              <a:t>6/27/2024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6622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GB"/>
              <a:t>Click to edit Master title style</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GB"/>
              <a:t>Click to edit Master text styles</a:t>
            </a:r>
          </a:p>
        </p:txBody>
      </p:sp>
      <p:sp>
        <p:nvSpPr>
          <p:cNvPr id="5" name="Date Placeholder 4"/>
          <p:cNvSpPr>
            <a:spLocks noGrp="1"/>
          </p:cNvSpPr>
          <p:nvPr>
            <p:ph type="dt" sz="half" idx="10"/>
          </p:nvPr>
        </p:nvSpPr>
        <p:spPr/>
        <p:txBody>
          <a:bodyPr/>
          <a:lstStyle/>
          <a:p>
            <a:fld id="{4430865F-3634-154A-AA57-1AE7D86F3338}" type="datetimeFigureOut">
              <a:rPr lang="en-US" smtClean="0"/>
              <a:t>6/27/2024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3692155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GB"/>
              <a:t>Click to edit Master title style</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GB"/>
              <a:t>Click icon to add picture</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GB"/>
              <a:t>Click to edit Master text styles</a:t>
            </a:r>
          </a:p>
        </p:txBody>
      </p:sp>
      <p:sp>
        <p:nvSpPr>
          <p:cNvPr id="5" name="Date Placeholder 4"/>
          <p:cNvSpPr>
            <a:spLocks noGrp="1"/>
          </p:cNvSpPr>
          <p:nvPr>
            <p:ph type="dt" sz="half" idx="10"/>
          </p:nvPr>
        </p:nvSpPr>
        <p:spPr/>
        <p:txBody>
          <a:bodyPr/>
          <a:lstStyle/>
          <a:p>
            <a:fld id="{4430865F-3634-154A-AA57-1AE7D86F3338}" type="datetimeFigureOut">
              <a:rPr lang="en-US" smtClean="0"/>
              <a:t>6/27/2024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3519629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4430865F-3634-154A-AA57-1AE7D86F3338}" type="datetimeFigureOut">
              <a:rPr lang="en-US" smtClean="0"/>
              <a:t>6/27/2024</a:t>
            </a:fld>
            <a:endParaRPr 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1404844C-91D3-0D4E-94F0-1EBA28BFFF33}" type="slidenum">
              <a:rPr lang="en-US" smtClean="0"/>
              <a:t>‹#›</a:t>
            </a:fld>
            <a:endParaRPr lang="en-US"/>
          </a:p>
        </p:txBody>
      </p:sp>
    </p:spTree>
    <p:extLst>
      <p:ext uri="{BB962C8B-B14F-4D97-AF65-F5344CB8AC3E}">
        <p14:creationId xmlns:p14="http://schemas.microsoft.com/office/powerpoint/2010/main" val="9710712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8D226ED7-FA78-D2D5-B089-D55753C870EF}"/>
              </a:ext>
            </a:extLst>
          </p:cNvPr>
          <p:cNvSpPr/>
          <p:nvPr/>
        </p:nvSpPr>
        <p:spPr>
          <a:xfrm>
            <a:off x="111485" y="108451"/>
            <a:ext cx="10468844" cy="7289150"/>
          </a:xfrm>
          <a:prstGeom prst="rect">
            <a:avLst/>
          </a:prstGeom>
          <a:solidFill>
            <a:srgbClr val="E9E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45" dirty="0"/>
          </a:p>
        </p:txBody>
      </p:sp>
      <p:pic>
        <p:nvPicPr>
          <p:cNvPr id="6" name="Picture 5" descr="A building with cars parked in front of it&#10;&#10;Description automatically generated">
            <a:extLst>
              <a:ext uri="{FF2B5EF4-FFF2-40B4-BE49-F238E27FC236}">
                <a16:creationId xmlns:a16="http://schemas.microsoft.com/office/drawing/2014/main" id="{077D3E2D-4704-773D-E17C-ED6B6C7A289A}"/>
              </a:ext>
            </a:extLst>
          </p:cNvPr>
          <p:cNvPicPr>
            <a:picLocks noChangeAspect="1"/>
          </p:cNvPicPr>
          <p:nvPr/>
        </p:nvPicPr>
        <p:blipFill>
          <a:blip r:embed="rId2"/>
          <a:stretch>
            <a:fillRect/>
          </a:stretch>
        </p:blipFill>
        <p:spPr>
          <a:xfrm>
            <a:off x="434428" y="3374964"/>
            <a:ext cx="5369640" cy="2771033"/>
          </a:xfrm>
          <a:prstGeom prst="rect">
            <a:avLst/>
          </a:prstGeom>
        </p:spPr>
      </p:pic>
      <p:pic>
        <p:nvPicPr>
          <p:cNvPr id="3" name="Picture 2">
            <a:extLst>
              <a:ext uri="{FF2B5EF4-FFF2-40B4-BE49-F238E27FC236}">
                <a16:creationId xmlns:a16="http://schemas.microsoft.com/office/drawing/2014/main" id="{BA209D60-A538-DDE6-907A-A66D10581042}"/>
              </a:ext>
            </a:extLst>
          </p:cNvPr>
          <p:cNvPicPr>
            <a:picLocks noChangeAspect="1"/>
          </p:cNvPicPr>
          <p:nvPr/>
        </p:nvPicPr>
        <p:blipFill>
          <a:blip r:embed="rId3"/>
          <a:stretch>
            <a:fillRect/>
          </a:stretch>
        </p:blipFill>
        <p:spPr>
          <a:xfrm>
            <a:off x="111484" y="7343609"/>
            <a:ext cx="10580329" cy="107616"/>
          </a:xfrm>
          <a:prstGeom prst="rect">
            <a:avLst/>
          </a:prstGeom>
        </p:spPr>
      </p:pic>
      <p:pic>
        <p:nvPicPr>
          <p:cNvPr id="2" name="Picture 1">
            <a:extLst>
              <a:ext uri="{FF2B5EF4-FFF2-40B4-BE49-F238E27FC236}">
                <a16:creationId xmlns:a16="http://schemas.microsoft.com/office/drawing/2014/main" id="{796FC1AB-068A-2518-984C-6837F8A91382}"/>
              </a:ext>
            </a:extLst>
          </p:cNvPr>
          <p:cNvPicPr>
            <a:picLocks noChangeAspect="1"/>
          </p:cNvPicPr>
          <p:nvPr/>
        </p:nvPicPr>
        <p:blipFill>
          <a:blip r:embed="rId4"/>
          <a:stretch>
            <a:fillRect/>
          </a:stretch>
        </p:blipFill>
        <p:spPr>
          <a:xfrm flipH="1">
            <a:off x="-1352" y="5094975"/>
            <a:ext cx="2949870" cy="2480769"/>
          </a:xfrm>
          <a:prstGeom prst="rect">
            <a:avLst/>
          </a:prstGeom>
        </p:spPr>
      </p:pic>
      <p:pic>
        <p:nvPicPr>
          <p:cNvPr id="7" name="Picture 6">
            <a:extLst>
              <a:ext uri="{FF2B5EF4-FFF2-40B4-BE49-F238E27FC236}">
                <a16:creationId xmlns:a16="http://schemas.microsoft.com/office/drawing/2014/main" id="{D2502914-905C-4C6F-843C-FD337767CFBB}"/>
              </a:ext>
            </a:extLst>
          </p:cNvPr>
          <p:cNvPicPr>
            <a:picLocks noChangeAspect="1"/>
          </p:cNvPicPr>
          <p:nvPr/>
        </p:nvPicPr>
        <p:blipFill>
          <a:blip r:embed="rId5"/>
          <a:stretch>
            <a:fillRect/>
          </a:stretch>
        </p:blipFill>
        <p:spPr>
          <a:xfrm>
            <a:off x="111484" y="6410595"/>
            <a:ext cx="1418286" cy="1076687"/>
          </a:xfrm>
          <a:prstGeom prst="rect">
            <a:avLst/>
          </a:prstGeom>
        </p:spPr>
      </p:pic>
      <p:sp>
        <p:nvSpPr>
          <p:cNvPr id="15" name="Rectangle 14">
            <a:extLst>
              <a:ext uri="{FF2B5EF4-FFF2-40B4-BE49-F238E27FC236}">
                <a16:creationId xmlns:a16="http://schemas.microsoft.com/office/drawing/2014/main" id="{CCB79B5F-234E-28F4-EF9D-3C2C623ED67F}"/>
              </a:ext>
            </a:extLst>
          </p:cNvPr>
          <p:cNvSpPr/>
          <p:nvPr/>
        </p:nvSpPr>
        <p:spPr>
          <a:xfrm>
            <a:off x="6062935" y="2716595"/>
            <a:ext cx="4197976" cy="21517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FEA70AFA-F6DF-1D63-3E7F-B59CDCA81968}"/>
              </a:ext>
            </a:extLst>
          </p:cNvPr>
          <p:cNvPicPr>
            <a:picLocks noChangeAspect="1"/>
          </p:cNvPicPr>
          <p:nvPr/>
        </p:nvPicPr>
        <p:blipFill>
          <a:blip r:embed="rId6"/>
          <a:stretch>
            <a:fillRect/>
          </a:stretch>
        </p:blipFill>
        <p:spPr>
          <a:xfrm>
            <a:off x="402388" y="373291"/>
            <a:ext cx="5341129" cy="519336"/>
          </a:xfrm>
          <a:prstGeom prst="rect">
            <a:avLst/>
          </a:prstGeom>
        </p:spPr>
      </p:pic>
      <p:sp>
        <p:nvSpPr>
          <p:cNvPr id="20" name="Rectangle 19">
            <a:extLst>
              <a:ext uri="{FF2B5EF4-FFF2-40B4-BE49-F238E27FC236}">
                <a16:creationId xmlns:a16="http://schemas.microsoft.com/office/drawing/2014/main" id="{495E387C-A28C-34D2-AB70-8C6CE0E000C4}"/>
              </a:ext>
            </a:extLst>
          </p:cNvPr>
          <p:cNvSpPr/>
          <p:nvPr/>
        </p:nvSpPr>
        <p:spPr>
          <a:xfrm>
            <a:off x="6062935" y="5059899"/>
            <a:ext cx="4197976" cy="21517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C97141D-9968-468E-B44D-C7C5FACA71DF}"/>
              </a:ext>
            </a:extLst>
          </p:cNvPr>
          <p:cNvSpPr/>
          <p:nvPr/>
        </p:nvSpPr>
        <p:spPr>
          <a:xfrm>
            <a:off x="6062935" y="373291"/>
            <a:ext cx="4197976" cy="21517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7E6C14B-E9DC-9856-CFB1-78CE477FEE64}"/>
              </a:ext>
            </a:extLst>
          </p:cNvPr>
          <p:cNvSpPr txBox="1"/>
          <p:nvPr/>
        </p:nvSpPr>
        <p:spPr>
          <a:xfrm>
            <a:off x="402389" y="982960"/>
            <a:ext cx="4394804" cy="722570"/>
          </a:xfrm>
          <a:prstGeom prst="rect">
            <a:avLst/>
          </a:prstGeom>
          <a:noFill/>
        </p:spPr>
        <p:txBody>
          <a:bodyPr wrap="square" rtlCol="0">
            <a:spAutoFit/>
          </a:bodyPr>
          <a:lstStyle/>
          <a:p>
            <a:pPr>
              <a:lnSpc>
                <a:spcPct val="150000"/>
              </a:lnSpc>
            </a:pPr>
            <a:r>
              <a:rPr lang="en-GB" sz="1450" dirty="0">
                <a:solidFill>
                  <a:srgbClr val="002060"/>
                </a:solidFill>
                <a:latin typeface="Raleway SemiBold" pitchFamily="2" charset="0"/>
              </a:rPr>
              <a:t> Project Value £1.6m           </a:t>
            </a:r>
          </a:p>
          <a:p>
            <a:pPr>
              <a:lnSpc>
                <a:spcPct val="150000"/>
              </a:lnSpc>
            </a:pPr>
            <a:r>
              <a:rPr lang="en-GB" sz="1450" dirty="0">
                <a:solidFill>
                  <a:srgbClr val="002060"/>
                </a:solidFill>
                <a:latin typeface="Raleway SemiBold" pitchFamily="2" charset="0"/>
              </a:rPr>
              <a:t> Programme 23 weeks </a:t>
            </a:r>
          </a:p>
        </p:txBody>
      </p:sp>
      <p:sp>
        <p:nvSpPr>
          <p:cNvPr id="11" name="Text Box 12">
            <a:extLst>
              <a:ext uri="{FF2B5EF4-FFF2-40B4-BE49-F238E27FC236}">
                <a16:creationId xmlns:a16="http://schemas.microsoft.com/office/drawing/2014/main" id="{1CB83EEF-3773-45AE-0FB6-D06FABB53FD9}"/>
              </a:ext>
            </a:extLst>
          </p:cNvPr>
          <p:cNvSpPr txBox="1">
            <a:spLocks noChangeArrowheads="1"/>
          </p:cNvSpPr>
          <p:nvPr/>
        </p:nvSpPr>
        <p:spPr bwMode="auto">
          <a:xfrm>
            <a:off x="547424" y="396122"/>
            <a:ext cx="5048845" cy="37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2400" b="1" dirty="0">
                <a:solidFill>
                  <a:srgbClr val="DEDD21"/>
                </a:solidFill>
                <a:latin typeface="Raleway SemiBold" pitchFamily="2" charset="0"/>
              </a:rPr>
              <a:t>Asda Express, Pebble Mill </a:t>
            </a:r>
            <a:endParaRPr kumimoji="0" lang="en-US" altLang="en-US" sz="2350" b="0" i="0" u="none" strike="noStrike" cap="none" normalizeH="0" baseline="0" dirty="0">
              <a:ln>
                <a:noFill/>
              </a:ln>
              <a:solidFill>
                <a:schemeClr val="tx1"/>
              </a:solidFill>
              <a:effectLst/>
              <a:latin typeface="Raleway SemiBold" pitchFamily="2" charset="0"/>
            </a:endParaRPr>
          </a:p>
        </p:txBody>
      </p:sp>
      <p:sp>
        <p:nvSpPr>
          <p:cNvPr id="12" name="TextBox 11">
            <a:extLst>
              <a:ext uri="{FF2B5EF4-FFF2-40B4-BE49-F238E27FC236}">
                <a16:creationId xmlns:a16="http://schemas.microsoft.com/office/drawing/2014/main" id="{D7D343B6-C47B-BD57-40E1-83BB7549B3C0}"/>
              </a:ext>
            </a:extLst>
          </p:cNvPr>
          <p:cNvSpPr txBox="1"/>
          <p:nvPr/>
        </p:nvSpPr>
        <p:spPr>
          <a:xfrm>
            <a:off x="402389" y="1825641"/>
            <a:ext cx="5341128" cy="1446550"/>
          </a:xfrm>
          <a:prstGeom prst="rect">
            <a:avLst/>
          </a:prstGeom>
          <a:noFill/>
        </p:spPr>
        <p:txBody>
          <a:bodyPr wrap="square" rtlCol="0">
            <a:spAutoFit/>
          </a:bodyPr>
          <a:lstStyle/>
          <a:p>
            <a:pPr marL="0" marR="0" indent="0" algn="l">
              <a:spcBef>
                <a:spcPts val="0"/>
              </a:spcBef>
              <a:spcAft>
                <a:spcPts val="0"/>
              </a:spcAft>
            </a:pPr>
            <a:r>
              <a:rPr lang="en-GB" sz="1100" kern="1400" dirty="0">
                <a:ln>
                  <a:noFill/>
                </a:ln>
                <a:solidFill>
                  <a:srgbClr val="002060"/>
                </a:solidFill>
                <a:effectLst/>
                <a:latin typeface="Raleway" pitchFamily="2" charset="0"/>
              </a:rPr>
              <a:t>This new build scheme within our Fast Track division was the construction of a new Asda Express retail unit on the Pebble Mill Development in Birmingham. One we have previously worked on to create a Costa Coffee Drive Thru on the opposite side of the road. This project consisted of the foundation works, drainage works, all associated external works, steel frame erection, cladding, windows and doors.  </a:t>
            </a:r>
          </a:p>
          <a:p>
            <a:pPr marL="0" marR="0" indent="0" algn="l">
              <a:spcBef>
                <a:spcPts val="0"/>
              </a:spcBef>
              <a:spcAft>
                <a:spcPts val="0"/>
              </a:spcAft>
            </a:pPr>
            <a:r>
              <a:rPr lang="en-GB" sz="1100" kern="1400" dirty="0">
                <a:ln>
                  <a:noFill/>
                </a:ln>
                <a:solidFill>
                  <a:srgbClr val="002060"/>
                </a:solidFill>
                <a:effectLst/>
                <a:latin typeface="Raleway" pitchFamily="2" charset="0"/>
              </a:rPr>
              <a:t> </a:t>
            </a:r>
          </a:p>
          <a:p>
            <a:endParaRPr lang="en-GB" sz="1100" dirty="0">
              <a:solidFill>
                <a:srgbClr val="002060"/>
              </a:solidFill>
              <a:latin typeface="Raleway SemiBold" pitchFamily="2" charset="0"/>
            </a:endParaRPr>
          </a:p>
        </p:txBody>
      </p:sp>
      <p:pic>
        <p:nvPicPr>
          <p:cNvPr id="9" name="Picture 8" descr="A building with glass windows&#10;&#10;Description automatically generated">
            <a:extLst>
              <a:ext uri="{FF2B5EF4-FFF2-40B4-BE49-F238E27FC236}">
                <a16:creationId xmlns:a16="http://schemas.microsoft.com/office/drawing/2014/main" id="{5615B404-79AF-0B94-3302-C05096382BF4}"/>
              </a:ext>
            </a:extLst>
          </p:cNvPr>
          <p:cNvPicPr>
            <a:picLocks noChangeAspect="1"/>
          </p:cNvPicPr>
          <p:nvPr/>
        </p:nvPicPr>
        <p:blipFill>
          <a:blip r:embed="rId7"/>
          <a:stretch>
            <a:fillRect/>
          </a:stretch>
        </p:blipFill>
        <p:spPr>
          <a:xfrm>
            <a:off x="6062934" y="358033"/>
            <a:ext cx="4226490" cy="2230010"/>
          </a:xfrm>
          <a:prstGeom prst="rect">
            <a:avLst/>
          </a:prstGeom>
        </p:spPr>
      </p:pic>
      <p:pic>
        <p:nvPicPr>
          <p:cNvPr id="16" name="Picture 15" descr="A store with shelves of products&#10;&#10;Description automatically generated">
            <a:extLst>
              <a:ext uri="{FF2B5EF4-FFF2-40B4-BE49-F238E27FC236}">
                <a16:creationId xmlns:a16="http://schemas.microsoft.com/office/drawing/2014/main" id="{6B8076BA-FBFC-7510-58BA-26F7A1861C6E}"/>
              </a:ext>
            </a:extLst>
          </p:cNvPr>
          <p:cNvPicPr>
            <a:picLocks noChangeAspect="1"/>
          </p:cNvPicPr>
          <p:nvPr/>
        </p:nvPicPr>
        <p:blipFill>
          <a:blip r:embed="rId8"/>
          <a:stretch>
            <a:fillRect/>
          </a:stretch>
        </p:blipFill>
        <p:spPr>
          <a:xfrm>
            <a:off x="6062933" y="2712562"/>
            <a:ext cx="4226490" cy="2215416"/>
          </a:xfrm>
          <a:prstGeom prst="rect">
            <a:avLst/>
          </a:prstGeom>
        </p:spPr>
      </p:pic>
      <p:pic>
        <p:nvPicPr>
          <p:cNvPr id="18" name="Picture 17" descr="A store with shelves of products&#10;&#10;Description automatically generated">
            <a:extLst>
              <a:ext uri="{FF2B5EF4-FFF2-40B4-BE49-F238E27FC236}">
                <a16:creationId xmlns:a16="http://schemas.microsoft.com/office/drawing/2014/main" id="{4B18BDE3-A122-C256-2CE6-CC305B39D818}"/>
              </a:ext>
            </a:extLst>
          </p:cNvPr>
          <p:cNvPicPr>
            <a:picLocks noChangeAspect="1"/>
          </p:cNvPicPr>
          <p:nvPr/>
        </p:nvPicPr>
        <p:blipFill>
          <a:blip r:embed="rId9"/>
          <a:stretch>
            <a:fillRect/>
          </a:stretch>
        </p:blipFill>
        <p:spPr>
          <a:xfrm>
            <a:off x="6062933" y="5049835"/>
            <a:ext cx="4226490" cy="2169255"/>
          </a:xfrm>
          <a:prstGeom prst="rect">
            <a:avLst/>
          </a:prstGeom>
        </p:spPr>
      </p:pic>
    </p:spTree>
    <p:extLst>
      <p:ext uri="{BB962C8B-B14F-4D97-AF65-F5344CB8AC3E}">
        <p14:creationId xmlns:p14="http://schemas.microsoft.com/office/powerpoint/2010/main" val="31834041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379</TotalTime>
  <Words>89</Words>
  <Application>Microsoft Office PowerPoint</Application>
  <PresentationFormat>Custom</PresentationFormat>
  <Paragraphs>5</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Raleway</vt:lpstr>
      <vt:lpstr>Raleway SemiBold</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 Simpson</dc:creator>
  <cp:lastModifiedBy>Laura Malcolm</cp:lastModifiedBy>
  <cp:revision>29</cp:revision>
  <dcterms:created xsi:type="dcterms:W3CDTF">2023-09-12T11:50:53Z</dcterms:created>
  <dcterms:modified xsi:type="dcterms:W3CDTF">2024-06-27T13:30:42Z</dcterms:modified>
</cp:coreProperties>
</file>