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81" r:id="rId2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C58"/>
    <a:srgbClr val="DED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43"/>
    <p:restoredTop sz="96327"/>
  </p:normalViewPr>
  <p:slideViewPr>
    <p:cSldViewPr snapToGrid="0">
      <p:cViewPr>
        <p:scale>
          <a:sx n="110" d="100"/>
          <a:sy n="110" d="100"/>
        </p:scale>
        <p:origin x="1446" y="-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1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3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3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81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16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2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57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81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70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5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865F-3634-154A-AA57-1AE7D86F3338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2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0865F-3634-154A-AA57-1AE7D86F3338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4844C-91D3-0D4E-94F0-1EBA28BF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7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8D226ED7-FA78-D2D5-B089-D55753C870EF}"/>
              </a:ext>
            </a:extLst>
          </p:cNvPr>
          <p:cNvSpPr/>
          <p:nvPr/>
        </p:nvSpPr>
        <p:spPr>
          <a:xfrm>
            <a:off x="111485" y="108451"/>
            <a:ext cx="10468844" cy="7289150"/>
          </a:xfrm>
          <a:prstGeom prst="rect">
            <a:avLst/>
          </a:prstGeom>
          <a:solidFill>
            <a:srgbClr val="E9EC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5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209D60-A538-DDE6-907A-A66D10581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4" y="7343609"/>
            <a:ext cx="10580329" cy="107616"/>
          </a:xfrm>
          <a:prstGeom prst="rect">
            <a:avLst/>
          </a:prstGeom>
        </p:spPr>
      </p:pic>
      <p:pic>
        <p:nvPicPr>
          <p:cNvPr id="6" name="Picture 5" descr="A group of cars parked in a row&#10;&#10;Description automatically generated">
            <a:extLst>
              <a:ext uri="{FF2B5EF4-FFF2-40B4-BE49-F238E27FC236}">
                <a16:creationId xmlns:a16="http://schemas.microsoft.com/office/drawing/2014/main" id="{11243E62-2E1D-4B52-3D7A-823152683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46" y="3446140"/>
            <a:ext cx="5341128" cy="27228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6FC1AB-068A-2518-984C-6837F8A91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52" y="5094975"/>
            <a:ext cx="2949870" cy="2480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02914-905C-4C6F-843C-FD337767C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84" y="6410595"/>
            <a:ext cx="1418286" cy="10766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A70AFA-F6DF-1D63-3E7F-B59CDCA81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88" y="373291"/>
            <a:ext cx="5341129" cy="519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E6C14B-E9DC-9856-CFB1-78CE477FEE64}"/>
              </a:ext>
            </a:extLst>
          </p:cNvPr>
          <p:cNvSpPr txBox="1"/>
          <p:nvPr/>
        </p:nvSpPr>
        <p:spPr>
          <a:xfrm>
            <a:off x="402389" y="982960"/>
            <a:ext cx="4394804" cy="722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50" dirty="0">
                <a:solidFill>
                  <a:srgbClr val="002060"/>
                </a:solidFill>
                <a:latin typeface="Raleway SemiBold" pitchFamily="2" charset="0"/>
              </a:rPr>
              <a:t> Project Value £714k           </a:t>
            </a:r>
          </a:p>
          <a:p>
            <a:pPr>
              <a:lnSpc>
                <a:spcPct val="150000"/>
              </a:lnSpc>
            </a:pPr>
            <a:r>
              <a:rPr lang="en-GB" sz="1450" dirty="0">
                <a:solidFill>
                  <a:srgbClr val="002060"/>
                </a:solidFill>
                <a:latin typeface="Raleway SemiBold" pitchFamily="2" charset="0"/>
              </a:rPr>
              <a:t> Programme 9 weeks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1CB83EEF-3773-45AE-0FB6-D06FABB53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24" y="396122"/>
            <a:ext cx="5048845" cy="37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2400" b="1" dirty="0">
                <a:solidFill>
                  <a:srgbClr val="DEDD21"/>
                </a:solidFill>
                <a:latin typeface="Raleway SemiBold" pitchFamily="2" charset="0"/>
              </a:rPr>
              <a:t>Audi, Worcester</a:t>
            </a:r>
            <a:endParaRPr kumimoji="0" lang="en-US" altLang="en-US" sz="23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aleway SemiBol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D343B6-C47B-BD57-40E1-83BB7549B3C0}"/>
              </a:ext>
            </a:extLst>
          </p:cNvPr>
          <p:cNvSpPr txBox="1"/>
          <p:nvPr/>
        </p:nvSpPr>
        <p:spPr>
          <a:xfrm>
            <a:off x="416646" y="1971082"/>
            <a:ext cx="53411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GB" sz="1100" kern="1400" dirty="0">
                <a:ln>
                  <a:noFill/>
                </a:ln>
                <a:solidFill>
                  <a:srgbClr val="002060"/>
                </a:solidFill>
                <a:effectLst/>
                <a:latin typeface="Raleway" pitchFamily="2" charset="0"/>
              </a:rPr>
              <a:t>This 9 weeks refurbishment project within our Fast Track division included new partition walls, 1</a:t>
            </a:r>
            <a:r>
              <a:rPr lang="en-GB" sz="1100" kern="1400" baseline="30000" dirty="0">
                <a:ln>
                  <a:noFill/>
                </a:ln>
                <a:solidFill>
                  <a:srgbClr val="002060"/>
                </a:solidFill>
                <a:effectLst/>
                <a:latin typeface="Raleway" pitchFamily="2" charset="0"/>
              </a:rPr>
              <a:t>st</a:t>
            </a:r>
            <a:r>
              <a:rPr lang="en-GB" sz="1100" kern="1400" dirty="0">
                <a:ln>
                  <a:noFill/>
                </a:ln>
                <a:solidFill>
                  <a:srgbClr val="002060"/>
                </a:solidFill>
                <a:effectLst/>
                <a:latin typeface="Raleway" pitchFamily="2" charset="0"/>
              </a:rPr>
              <a:t> and 2</a:t>
            </a:r>
            <a:r>
              <a:rPr lang="en-GB" sz="1100" kern="1400" baseline="30000" dirty="0">
                <a:ln>
                  <a:noFill/>
                </a:ln>
                <a:solidFill>
                  <a:srgbClr val="002060"/>
                </a:solidFill>
                <a:effectLst/>
                <a:latin typeface="Raleway" pitchFamily="2" charset="0"/>
              </a:rPr>
              <a:t>nd</a:t>
            </a:r>
            <a:r>
              <a:rPr lang="en-GB" sz="1100" kern="1400" dirty="0">
                <a:ln>
                  <a:noFill/>
                </a:ln>
                <a:solidFill>
                  <a:srgbClr val="002060"/>
                </a:solidFill>
                <a:effectLst/>
                <a:latin typeface="Raleway" pitchFamily="2" charset="0"/>
              </a:rPr>
              <a:t> fix M&amp;E works, glazed screening, decorating, tiling, external cladding, external windows and doors, white lining and tarmacking.   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GB" sz="1100" kern="1400" dirty="0">
                <a:ln>
                  <a:noFill/>
                </a:ln>
                <a:solidFill>
                  <a:srgbClr val="002060"/>
                </a:solidFill>
                <a:effectLst/>
                <a:latin typeface="Raleway" pitchFamily="2" charset="0"/>
              </a:rPr>
              <a:t> </a:t>
            </a:r>
          </a:p>
          <a:p>
            <a:endParaRPr lang="en-GB" sz="1100" dirty="0">
              <a:solidFill>
                <a:srgbClr val="002060"/>
              </a:solidFill>
              <a:latin typeface="Raleway SemiBold" pitchFamily="2" charset="0"/>
            </a:endParaRPr>
          </a:p>
        </p:txBody>
      </p:sp>
      <p:pic>
        <p:nvPicPr>
          <p:cNvPr id="9" name="Picture 8" descr="A car showroom with cars in it&#10;&#10;Description automatically generated">
            <a:extLst>
              <a:ext uri="{FF2B5EF4-FFF2-40B4-BE49-F238E27FC236}">
                <a16:creationId xmlns:a16="http://schemas.microsoft.com/office/drawing/2014/main" id="{9462F5D7-4B1B-EA9A-A30E-A670C6BABB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2936" y="373291"/>
            <a:ext cx="4198214" cy="2218785"/>
          </a:xfrm>
          <a:prstGeom prst="rect">
            <a:avLst/>
          </a:prstGeom>
        </p:spPr>
      </p:pic>
      <p:pic>
        <p:nvPicPr>
          <p:cNvPr id="16" name="Picture 15" descr="A car parked outside of a building&#10;&#10;Description automatically generated">
            <a:extLst>
              <a:ext uri="{FF2B5EF4-FFF2-40B4-BE49-F238E27FC236}">
                <a16:creationId xmlns:a16="http://schemas.microsoft.com/office/drawing/2014/main" id="{0F7F45AD-B296-7C93-60F1-D189734405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935" y="2658971"/>
            <a:ext cx="4197976" cy="2276409"/>
          </a:xfrm>
          <a:prstGeom prst="rect">
            <a:avLst/>
          </a:prstGeom>
        </p:spPr>
      </p:pic>
      <p:pic>
        <p:nvPicPr>
          <p:cNvPr id="18" name="Picture 17" descr="A room with cars in it&#10;&#10;Description automatically generated">
            <a:extLst>
              <a:ext uri="{FF2B5EF4-FFF2-40B4-BE49-F238E27FC236}">
                <a16:creationId xmlns:a16="http://schemas.microsoft.com/office/drawing/2014/main" id="{62B45E76-BF44-A861-3506-E9B172E287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935" y="5013575"/>
            <a:ext cx="4197976" cy="227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041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320</TotalTime>
  <Words>57</Words>
  <Application>Microsoft Office PowerPoint</Application>
  <PresentationFormat>Custom</PresentationFormat>
  <Paragraphs>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Raleway</vt:lpstr>
      <vt:lpstr>Raleway SemiBold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Simpson</dc:creator>
  <cp:lastModifiedBy>Laura Malcolm</cp:lastModifiedBy>
  <cp:revision>28</cp:revision>
  <dcterms:created xsi:type="dcterms:W3CDTF">2023-09-12T11:50:53Z</dcterms:created>
  <dcterms:modified xsi:type="dcterms:W3CDTF">2024-07-03T12:45:36Z</dcterms:modified>
</cp:coreProperties>
</file>