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81"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C58"/>
    <a:srgbClr val="DED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3"/>
    <p:restoredTop sz="95036" autoAdjust="0"/>
  </p:normalViewPr>
  <p:slideViewPr>
    <p:cSldViewPr snapToGrid="0">
      <p:cViewPr varScale="1">
        <p:scale>
          <a:sx n="95" d="100"/>
          <a:sy n="95" d="100"/>
        </p:scale>
        <p:origin x="19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GB"/>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430865F-3634-154A-AA57-1AE7D86F33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14208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30865F-3634-154A-AA57-1AE7D86F33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407493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30865F-3634-154A-AA57-1AE7D86F33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340113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430865F-3634-154A-AA57-1AE7D86F33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387848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GB"/>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430865F-3634-154A-AA57-1AE7D86F33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289031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430865F-3634-154A-AA57-1AE7D86F3338}"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127882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430865F-3634-154A-AA57-1AE7D86F3338}"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268975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430865F-3634-154A-AA57-1AE7D86F3338}"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339488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0865F-3634-154A-AA57-1AE7D86F3338}"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66227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4430865F-3634-154A-AA57-1AE7D86F3338}"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369215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GB"/>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4430865F-3634-154A-AA57-1AE7D86F3338}"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4844C-91D3-0D4E-94F0-1EBA28BFFF33}" type="slidenum">
              <a:rPr lang="en-US" smtClean="0"/>
              <a:t>‹#›</a:t>
            </a:fld>
            <a:endParaRPr lang="en-US"/>
          </a:p>
        </p:txBody>
      </p:sp>
    </p:spTree>
    <p:extLst>
      <p:ext uri="{BB962C8B-B14F-4D97-AF65-F5344CB8AC3E}">
        <p14:creationId xmlns:p14="http://schemas.microsoft.com/office/powerpoint/2010/main" val="351962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430865F-3634-154A-AA57-1AE7D86F3338}" type="datetimeFigureOut">
              <a:rPr lang="en-US" smtClean="0"/>
              <a:t>2/3/2025</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1404844C-91D3-0D4E-94F0-1EBA28BFFF33}" type="slidenum">
              <a:rPr lang="en-US" smtClean="0"/>
              <a:t>‹#›</a:t>
            </a:fld>
            <a:endParaRPr lang="en-US"/>
          </a:p>
        </p:txBody>
      </p:sp>
    </p:spTree>
    <p:extLst>
      <p:ext uri="{BB962C8B-B14F-4D97-AF65-F5344CB8AC3E}">
        <p14:creationId xmlns:p14="http://schemas.microsoft.com/office/powerpoint/2010/main" val="971071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8D226ED7-FA78-D2D5-B089-D55753C870EF}"/>
              </a:ext>
            </a:extLst>
          </p:cNvPr>
          <p:cNvSpPr/>
          <p:nvPr/>
        </p:nvSpPr>
        <p:spPr>
          <a:xfrm>
            <a:off x="111485" y="108451"/>
            <a:ext cx="10468844" cy="7289150"/>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45" dirty="0"/>
          </a:p>
        </p:txBody>
      </p:sp>
      <p:pic>
        <p:nvPicPr>
          <p:cNvPr id="3" name="Picture 2">
            <a:extLst>
              <a:ext uri="{FF2B5EF4-FFF2-40B4-BE49-F238E27FC236}">
                <a16:creationId xmlns:a16="http://schemas.microsoft.com/office/drawing/2014/main" id="{BA209D60-A538-DDE6-907A-A66D10581042}"/>
              </a:ext>
            </a:extLst>
          </p:cNvPr>
          <p:cNvPicPr>
            <a:picLocks noChangeAspect="1"/>
          </p:cNvPicPr>
          <p:nvPr/>
        </p:nvPicPr>
        <p:blipFill>
          <a:blip r:embed="rId2"/>
          <a:stretch>
            <a:fillRect/>
          </a:stretch>
        </p:blipFill>
        <p:spPr>
          <a:xfrm>
            <a:off x="111484" y="7343609"/>
            <a:ext cx="10580329" cy="107616"/>
          </a:xfrm>
          <a:prstGeom prst="rect">
            <a:avLst/>
          </a:prstGeom>
        </p:spPr>
      </p:pic>
      <p:pic>
        <p:nvPicPr>
          <p:cNvPr id="6" name="Picture 5" descr="A large building with a roof&#10;&#10;Description automatically generated with medium confidence">
            <a:extLst>
              <a:ext uri="{FF2B5EF4-FFF2-40B4-BE49-F238E27FC236}">
                <a16:creationId xmlns:a16="http://schemas.microsoft.com/office/drawing/2014/main" id="{4E5321F0-69C6-169D-9EEF-240D95AAD4F4}"/>
              </a:ext>
            </a:extLst>
          </p:cNvPr>
          <p:cNvPicPr>
            <a:picLocks noChangeAspect="1"/>
          </p:cNvPicPr>
          <p:nvPr/>
        </p:nvPicPr>
        <p:blipFill>
          <a:blip r:embed="rId3"/>
          <a:stretch>
            <a:fillRect/>
          </a:stretch>
        </p:blipFill>
        <p:spPr>
          <a:xfrm>
            <a:off x="402387" y="3528314"/>
            <a:ext cx="5341129" cy="2624836"/>
          </a:xfrm>
          <a:prstGeom prst="rect">
            <a:avLst/>
          </a:prstGeom>
        </p:spPr>
      </p:pic>
      <p:pic>
        <p:nvPicPr>
          <p:cNvPr id="2" name="Picture 1">
            <a:extLst>
              <a:ext uri="{FF2B5EF4-FFF2-40B4-BE49-F238E27FC236}">
                <a16:creationId xmlns:a16="http://schemas.microsoft.com/office/drawing/2014/main" id="{796FC1AB-068A-2518-984C-6837F8A91382}"/>
              </a:ext>
            </a:extLst>
          </p:cNvPr>
          <p:cNvPicPr>
            <a:picLocks noChangeAspect="1"/>
          </p:cNvPicPr>
          <p:nvPr/>
        </p:nvPicPr>
        <p:blipFill>
          <a:blip r:embed="rId4"/>
          <a:stretch>
            <a:fillRect/>
          </a:stretch>
        </p:blipFill>
        <p:spPr>
          <a:xfrm flipH="1">
            <a:off x="-1352" y="5094975"/>
            <a:ext cx="2949870" cy="2480769"/>
          </a:xfrm>
          <a:prstGeom prst="rect">
            <a:avLst/>
          </a:prstGeom>
        </p:spPr>
      </p:pic>
      <p:pic>
        <p:nvPicPr>
          <p:cNvPr id="7" name="Picture 6">
            <a:extLst>
              <a:ext uri="{FF2B5EF4-FFF2-40B4-BE49-F238E27FC236}">
                <a16:creationId xmlns:a16="http://schemas.microsoft.com/office/drawing/2014/main" id="{D2502914-905C-4C6F-843C-FD337767CFBB}"/>
              </a:ext>
            </a:extLst>
          </p:cNvPr>
          <p:cNvPicPr>
            <a:picLocks noChangeAspect="1"/>
          </p:cNvPicPr>
          <p:nvPr/>
        </p:nvPicPr>
        <p:blipFill>
          <a:blip r:embed="rId5"/>
          <a:stretch>
            <a:fillRect/>
          </a:stretch>
        </p:blipFill>
        <p:spPr>
          <a:xfrm>
            <a:off x="111484" y="6410595"/>
            <a:ext cx="1418286" cy="1076687"/>
          </a:xfrm>
          <a:prstGeom prst="rect">
            <a:avLst/>
          </a:prstGeom>
        </p:spPr>
      </p:pic>
      <p:pic>
        <p:nvPicPr>
          <p:cNvPr id="10" name="Picture 9">
            <a:extLst>
              <a:ext uri="{FF2B5EF4-FFF2-40B4-BE49-F238E27FC236}">
                <a16:creationId xmlns:a16="http://schemas.microsoft.com/office/drawing/2014/main" id="{FEA70AFA-F6DF-1D63-3E7F-B59CDCA81968}"/>
              </a:ext>
            </a:extLst>
          </p:cNvPr>
          <p:cNvPicPr>
            <a:picLocks noChangeAspect="1"/>
          </p:cNvPicPr>
          <p:nvPr/>
        </p:nvPicPr>
        <p:blipFill>
          <a:blip r:embed="rId6"/>
          <a:stretch>
            <a:fillRect/>
          </a:stretch>
        </p:blipFill>
        <p:spPr>
          <a:xfrm>
            <a:off x="402388" y="373291"/>
            <a:ext cx="5341129" cy="519336"/>
          </a:xfrm>
          <a:prstGeom prst="rect">
            <a:avLst/>
          </a:prstGeom>
        </p:spPr>
      </p:pic>
      <p:sp>
        <p:nvSpPr>
          <p:cNvPr id="4" name="TextBox 3">
            <a:extLst>
              <a:ext uri="{FF2B5EF4-FFF2-40B4-BE49-F238E27FC236}">
                <a16:creationId xmlns:a16="http://schemas.microsoft.com/office/drawing/2014/main" id="{17E6C14B-E9DC-9856-CFB1-78CE477FEE64}"/>
              </a:ext>
            </a:extLst>
          </p:cNvPr>
          <p:cNvSpPr txBox="1"/>
          <p:nvPr/>
        </p:nvSpPr>
        <p:spPr>
          <a:xfrm>
            <a:off x="402389" y="982960"/>
            <a:ext cx="4394804" cy="722570"/>
          </a:xfrm>
          <a:prstGeom prst="rect">
            <a:avLst/>
          </a:prstGeom>
          <a:noFill/>
        </p:spPr>
        <p:txBody>
          <a:bodyPr wrap="square" rtlCol="0">
            <a:spAutoFit/>
          </a:bodyPr>
          <a:lstStyle/>
          <a:p>
            <a:pPr>
              <a:lnSpc>
                <a:spcPct val="150000"/>
              </a:lnSpc>
            </a:pPr>
            <a:r>
              <a:rPr lang="en-GB" sz="1450" dirty="0">
                <a:solidFill>
                  <a:srgbClr val="002060"/>
                </a:solidFill>
                <a:latin typeface="Raleway SemiBold" pitchFamily="2" charset="0"/>
              </a:rPr>
              <a:t> Project Value £319k           </a:t>
            </a:r>
          </a:p>
          <a:p>
            <a:pPr>
              <a:lnSpc>
                <a:spcPct val="150000"/>
              </a:lnSpc>
            </a:pPr>
            <a:r>
              <a:rPr lang="en-GB" sz="1450" dirty="0">
                <a:solidFill>
                  <a:srgbClr val="002060"/>
                </a:solidFill>
                <a:latin typeface="Raleway SemiBold" pitchFamily="2" charset="0"/>
              </a:rPr>
              <a:t> Programme 7 weeks</a:t>
            </a:r>
          </a:p>
        </p:txBody>
      </p:sp>
      <p:sp>
        <p:nvSpPr>
          <p:cNvPr id="11" name="Text Box 12">
            <a:extLst>
              <a:ext uri="{FF2B5EF4-FFF2-40B4-BE49-F238E27FC236}">
                <a16:creationId xmlns:a16="http://schemas.microsoft.com/office/drawing/2014/main" id="{1CB83EEF-3773-45AE-0FB6-D06FABB53FD9}"/>
              </a:ext>
            </a:extLst>
          </p:cNvPr>
          <p:cNvSpPr txBox="1">
            <a:spLocks noChangeArrowheads="1"/>
          </p:cNvSpPr>
          <p:nvPr/>
        </p:nvSpPr>
        <p:spPr bwMode="auto">
          <a:xfrm>
            <a:off x="547424" y="396122"/>
            <a:ext cx="5048845" cy="37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b="1" dirty="0">
                <a:solidFill>
                  <a:srgbClr val="DEDD21"/>
                </a:solidFill>
                <a:latin typeface="Raleway SemiBold" pitchFamily="2" charset="0"/>
              </a:rPr>
              <a:t>Digbeth Studios Montague Street </a:t>
            </a:r>
            <a:endParaRPr kumimoji="0" lang="en-US" altLang="en-US" sz="2350" b="0" i="0" u="none" strike="noStrike" cap="none" normalizeH="0" baseline="0" dirty="0">
              <a:ln>
                <a:noFill/>
              </a:ln>
              <a:solidFill>
                <a:schemeClr val="tx1"/>
              </a:solidFill>
              <a:effectLst/>
              <a:latin typeface="Raleway SemiBold" pitchFamily="2" charset="0"/>
            </a:endParaRPr>
          </a:p>
        </p:txBody>
      </p:sp>
      <p:sp>
        <p:nvSpPr>
          <p:cNvPr id="12" name="TextBox 11">
            <a:extLst>
              <a:ext uri="{FF2B5EF4-FFF2-40B4-BE49-F238E27FC236}">
                <a16:creationId xmlns:a16="http://schemas.microsoft.com/office/drawing/2014/main" id="{D7D343B6-C47B-BD57-40E1-83BB7549B3C0}"/>
              </a:ext>
            </a:extLst>
          </p:cNvPr>
          <p:cNvSpPr txBox="1"/>
          <p:nvPr/>
        </p:nvSpPr>
        <p:spPr>
          <a:xfrm>
            <a:off x="402389" y="1825641"/>
            <a:ext cx="5341128" cy="1446550"/>
          </a:xfrm>
          <a:prstGeom prst="rect">
            <a:avLst/>
          </a:prstGeom>
          <a:noFill/>
        </p:spPr>
        <p:txBody>
          <a:bodyPr wrap="square" rtlCol="0">
            <a:spAutoFit/>
          </a:bodyPr>
          <a:lstStyle/>
          <a:p>
            <a:pPr marL="0" marR="0" indent="0" algn="l">
              <a:spcBef>
                <a:spcPts val="0"/>
              </a:spcBef>
              <a:spcAft>
                <a:spcPts val="0"/>
              </a:spcAft>
            </a:pPr>
            <a:r>
              <a:rPr lang="en-GB" sz="1100" kern="1400" dirty="0">
                <a:ln>
                  <a:noFill/>
                </a:ln>
                <a:solidFill>
                  <a:srgbClr val="002060"/>
                </a:solidFill>
                <a:effectLst/>
                <a:latin typeface="Raleway" pitchFamily="2" charset="0"/>
              </a:rPr>
              <a:t>This warehouse development located on Montague Street in Digbeth, underwent repairs on damaged areas to the roof, cladding repairs and upgrades to the front elevations were also completed along with gutter repairs and down pipe upgrades, updates to the general electrics, servicing and repairs to the roller shutter doors, a silent roof repression system installation </a:t>
            </a:r>
            <a:r>
              <a:rPr lang="en-GB" sz="1100" kern="1400" dirty="0">
                <a:solidFill>
                  <a:srgbClr val="002060"/>
                </a:solidFill>
                <a:latin typeface="Raleway" pitchFamily="2" charset="0"/>
              </a:rPr>
              <a:t>and new security/fire door upgrades. </a:t>
            </a:r>
            <a:endParaRPr lang="en-GB" sz="1100" kern="1400" dirty="0">
              <a:ln>
                <a:noFill/>
              </a:ln>
              <a:solidFill>
                <a:srgbClr val="002060"/>
              </a:solidFill>
              <a:effectLst/>
              <a:latin typeface="Raleway" pitchFamily="2" charset="0"/>
            </a:endParaRPr>
          </a:p>
          <a:p>
            <a:pPr marL="0" marR="0" indent="0" algn="l">
              <a:spcBef>
                <a:spcPts val="0"/>
              </a:spcBef>
              <a:spcAft>
                <a:spcPts val="0"/>
              </a:spcAft>
            </a:pPr>
            <a:r>
              <a:rPr lang="en-GB" sz="1100" kern="1400" dirty="0">
                <a:ln>
                  <a:noFill/>
                </a:ln>
                <a:solidFill>
                  <a:srgbClr val="002060"/>
                </a:solidFill>
                <a:effectLst/>
                <a:latin typeface="Raleway" pitchFamily="2" charset="0"/>
              </a:rPr>
              <a:t> </a:t>
            </a:r>
          </a:p>
          <a:p>
            <a:endParaRPr lang="en-GB" sz="1100" dirty="0">
              <a:solidFill>
                <a:srgbClr val="002060"/>
              </a:solidFill>
              <a:latin typeface="Raleway SemiBold" pitchFamily="2" charset="0"/>
            </a:endParaRPr>
          </a:p>
        </p:txBody>
      </p:sp>
      <p:pic>
        <p:nvPicPr>
          <p:cNvPr id="9" name="Picture 8" descr="A large warehouse with red beams and lights&#10;&#10;Description automatically generated">
            <a:extLst>
              <a:ext uri="{FF2B5EF4-FFF2-40B4-BE49-F238E27FC236}">
                <a16:creationId xmlns:a16="http://schemas.microsoft.com/office/drawing/2014/main" id="{144E6B1A-035C-F387-44D0-C863BA6DA570}"/>
              </a:ext>
            </a:extLst>
          </p:cNvPr>
          <p:cNvPicPr>
            <a:picLocks noChangeAspect="1"/>
          </p:cNvPicPr>
          <p:nvPr/>
        </p:nvPicPr>
        <p:blipFill>
          <a:blip r:embed="rId7"/>
          <a:stretch>
            <a:fillRect/>
          </a:stretch>
        </p:blipFill>
        <p:spPr>
          <a:xfrm>
            <a:off x="6062935" y="372963"/>
            <a:ext cx="4197976" cy="2151788"/>
          </a:xfrm>
          <a:prstGeom prst="rect">
            <a:avLst/>
          </a:prstGeom>
        </p:spPr>
      </p:pic>
      <p:pic>
        <p:nvPicPr>
          <p:cNvPr id="16" name="Picture 15" descr="A river running through a city&#10;&#10;Description automatically generated">
            <a:extLst>
              <a:ext uri="{FF2B5EF4-FFF2-40B4-BE49-F238E27FC236}">
                <a16:creationId xmlns:a16="http://schemas.microsoft.com/office/drawing/2014/main" id="{024B8AC8-C260-5BF2-A4CE-95B4319D9346}"/>
              </a:ext>
            </a:extLst>
          </p:cNvPr>
          <p:cNvPicPr>
            <a:picLocks noChangeAspect="1"/>
          </p:cNvPicPr>
          <p:nvPr/>
        </p:nvPicPr>
        <p:blipFill>
          <a:blip r:embed="rId8"/>
          <a:stretch>
            <a:fillRect/>
          </a:stretch>
        </p:blipFill>
        <p:spPr>
          <a:xfrm>
            <a:off x="6062935" y="2716266"/>
            <a:ext cx="4197976" cy="2151788"/>
          </a:xfrm>
          <a:prstGeom prst="rect">
            <a:avLst/>
          </a:prstGeom>
        </p:spPr>
      </p:pic>
      <p:pic>
        <p:nvPicPr>
          <p:cNvPr id="18" name="Picture 17" descr="A large building with graffiti on it&#10;&#10;Description automatically generated">
            <a:extLst>
              <a:ext uri="{FF2B5EF4-FFF2-40B4-BE49-F238E27FC236}">
                <a16:creationId xmlns:a16="http://schemas.microsoft.com/office/drawing/2014/main" id="{03A1F2DC-359D-272C-88CB-40311C431E05}"/>
              </a:ext>
            </a:extLst>
          </p:cNvPr>
          <p:cNvPicPr>
            <a:picLocks noChangeAspect="1"/>
          </p:cNvPicPr>
          <p:nvPr/>
        </p:nvPicPr>
        <p:blipFill>
          <a:blip r:embed="rId9"/>
          <a:stretch>
            <a:fillRect/>
          </a:stretch>
        </p:blipFill>
        <p:spPr>
          <a:xfrm>
            <a:off x="6062934" y="5050183"/>
            <a:ext cx="4197976" cy="2168907"/>
          </a:xfrm>
          <a:prstGeom prst="rect">
            <a:avLst/>
          </a:prstGeom>
        </p:spPr>
      </p:pic>
    </p:spTree>
    <p:extLst>
      <p:ext uri="{BB962C8B-B14F-4D97-AF65-F5344CB8AC3E}">
        <p14:creationId xmlns:p14="http://schemas.microsoft.com/office/powerpoint/2010/main" val="3183404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337</TotalTime>
  <Words>82</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Raleway</vt:lpstr>
      <vt:lpstr>Raleway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Simpson</dc:creator>
  <cp:lastModifiedBy>Laura Malcolm</cp:lastModifiedBy>
  <cp:revision>29</cp:revision>
  <dcterms:created xsi:type="dcterms:W3CDTF">2023-09-12T11:50:53Z</dcterms:created>
  <dcterms:modified xsi:type="dcterms:W3CDTF">2025-02-03T11:52:49Z</dcterms:modified>
</cp:coreProperties>
</file>